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8"/>
  </p:notesMasterIdLst>
  <p:sldIdLst>
    <p:sldId id="256" r:id="rId2"/>
    <p:sldId id="297" r:id="rId3"/>
    <p:sldId id="298" r:id="rId4"/>
    <p:sldId id="299" r:id="rId5"/>
    <p:sldId id="300" r:id="rId6"/>
    <p:sldId id="296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486" y="-1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E0A4FA-8B0A-406B-857C-F6F340141500}" type="datetimeFigureOut">
              <a:rPr lang="en-US" smtClean="0"/>
              <a:pPr/>
              <a:t>1/28/2014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015998-5E9B-486D-93CC-CCB4EAC85E2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59070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015998-5E9B-486D-93CC-CCB4EAC85E29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B695E5E-2345-45E3-9245-7586D348E49D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9896F-D7D9-4592-A34E-310873948EEA}" type="datetime1">
              <a:rPr lang="en-US" smtClean="0"/>
              <a:pPr/>
              <a:t>1/28/2014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2000" b="1">
                <a:solidFill>
                  <a:schemeClr val="accent3">
                    <a:lumMod val="50000"/>
                  </a:schemeClr>
                </a:solidFill>
              </a:defRPr>
            </a:lvl1pPr>
          </a:lstStyle>
          <a:p>
            <a:r>
              <a:rPr lang="en-US" smtClean="0"/>
              <a:t>www.phone.com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A68FF-1FE6-44F2-9A4E-DB0A9B4771D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2F630-7285-4091-8983-DFFE5714CF9B}" type="datetime1">
              <a:rPr lang="en-US" smtClean="0"/>
              <a:pPr/>
              <a:t>1/28/2014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www.phone.com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A68FF-1FE6-44F2-9A4E-DB0A9B4771D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F5A4D-F90D-4C2B-ABFF-B66CB2D3CD92}" type="datetime1">
              <a:rPr lang="en-US" smtClean="0"/>
              <a:pPr/>
              <a:t>1/28/2014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www.phone.com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A68FF-1FE6-44F2-9A4E-DB0A9B4771D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15F4A-9057-4CC9-BD5A-6F82B886E247}" type="datetime1">
              <a:rPr lang="en-US" smtClean="0"/>
              <a:pPr/>
              <a:t>1/28/2014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www.phone.com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A68FF-1FE6-44F2-9A4E-DB0A9B4771D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1E8CD-6752-4990-ADDF-16995223F938}" type="datetime1">
              <a:rPr lang="en-US" smtClean="0"/>
              <a:pPr/>
              <a:t>1/28/2014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www.phone.com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A68FF-1FE6-44F2-9A4E-DB0A9B4771D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9147F-C052-4465-94C9-76131D97CFB7}" type="datetime1">
              <a:rPr lang="en-US" smtClean="0"/>
              <a:pPr/>
              <a:t>1/28/2014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www.phone.com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A68FF-1FE6-44F2-9A4E-DB0A9B4771D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D0A7E-848D-4D3A-97BA-CE2F98636F83}" type="datetime1">
              <a:rPr lang="en-US" smtClean="0"/>
              <a:pPr/>
              <a:t>1/28/2014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www.phone.com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A68FF-1FE6-44F2-9A4E-DB0A9B4771D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93B7B-28D3-4391-8EA7-E154EC834B1A}" type="datetime1">
              <a:rPr lang="en-US" smtClean="0"/>
              <a:pPr/>
              <a:t>1/28/2014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www.phone.com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A68FF-1FE6-44F2-9A4E-DB0A9B4771D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366591-4980-459A-AA60-D3B4781DFE49}" type="datetime1">
              <a:rPr lang="en-US" smtClean="0"/>
              <a:pPr/>
              <a:t>1/28/2014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www.phone.com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A68FF-1FE6-44F2-9A4E-DB0A9B4771D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E633B-E4BF-4F18-BBF1-813A3C1A2426}" type="datetime1">
              <a:rPr lang="en-US" smtClean="0"/>
              <a:pPr/>
              <a:t>1/28/2014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www.phone.com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A68FF-1FE6-44F2-9A4E-DB0A9B4771D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68EDD-0A5E-44FB-9346-A5C7DAE7FC35}" type="datetime1">
              <a:rPr lang="en-US" smtClean="0"/>
              <a:pPr/>
              <a:t>1/28/2014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www.phone.com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A68FF-1FE6-44F2-9A4E-DB0A9B4771D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g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248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E777A5-B8E5-4D60-B88F-DCB9B0325D29}" type="datetime1">
              <a:rPr lang="en-US" smtClean="0"/>
              <a:pPr/>
              <a:t>1/28/2014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2460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ctr">
              <a:defRPr sz="2000" b="1">
                <a:solidFill>
                  <a:schemeClr val="accent3">
                    <a:lumMod val="50000"/>
                  </a:schemeClr>
                </a:solidFill>
              </a:defRPr>
            </a:lvl1pPr>
          </a:lstStyle>
          <a:p>
            <a:r>
              <a:rPr lang="en-US" dirty="0" smtClean="0"/>
              <a:t>www.phone.com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4A68FF-1FE6-44F2-9A4E-DB0A9B4771D7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2050" name="Picture 2" descr="C:\Documents and Settings\Owner\My Documents\Downloads\logo_120x60.gif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6934200" y="304800"/>
            <a:ext cx="1905000" cy="952500"/>
          </a:xfrm>
          <a:prstGeom prst="rect">
            <a:avLst/>
          </a:prstGeom>
          <a:noFill/>
        </p:spPr>
      </p:pic>
      <p:sp>
        <p:nvSpPr>
          <p:cNvPr id="107522" name="AutoShape 2" descr="communicate better logo - b&amp;w.JPG"/>
          <p:cNvSpPr>
            <a:spLocks noChangeAspect="1" noChangeArrowheads="1"/>
          </p:cNvSpPr>
          <p:nvPr userDrawn="1"/>
        </p:nvSpPr>
        <p:spPr bwMode="auto">
          <a:xfrm>
            <a:off x="77788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accent3">
              <a:lumMod val="50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125196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b="0" dirty="0" smtClean="0">
                <a:solidFill>
                  <a:srgbClr val="6B8919"/>
                </a:solidFill>
              </a:rPr>
              <a:t>Technical Considerations for </a:t>
            </a:r>
            <a:br>
              <a:rPr lang="en-US" b="0" dirty="0" smtClean="0">
                <a:solidFill>
                  <a:srgbClr val="6B8919"/>
                </a:solidFill>
              </a:rPr>
            </a:br>
            <a:r>
              <a:rPr lang="en-US" b="0" dirty="0" smtClean="0">
                <a:solidFill>
                  <a:srgbClr val="6B8919"/>
                </a:solidFill>
              </a:rPr>
              <a:t>SIP </a:t>
            </a:r>
            <a:r>
              <a:rPr lang="en-US" b="0" dirty="0" err="1" smtClean="0">
                <a:solidFill>
                  <a:srgbClr val="6B8919"/>
                </a:solidFill>
              </a:rPr>
              <a:t>Trunking</a:t>
            </a:r>
            <a:r>
              <a:rPr lang="en-US" b="0" dirty="0" smtClean="0">
                <a:solidFill>
                  <a:srgbClr val="6B8919"/>
                </a:solidFill>
              </a:rPr>
              <a:t/>
            </a:r>
            <a:br>
              <a:rPr lang="en-US" b="0" dirty="0" smtClean="0">
                <a:solidFill>
                  <a:srgbClr val="6B8919"/>
                </a:solidFill>
              </a:rPr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7800" y="4724400"/>
            <a:ext cx="6400800" cy="17526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>
                <a:solidFill>
                  <a:srgbClr val="6B8919"/>
                </a:solidFill>
              </a:rPr>
              <a:t>January 2014</a:t>
            </a:r>
            <a:endParaRPr lang="en-US" dirty="0" smtClean="0">
              <a:solidFill>
                <a:srgbClr val="6B8919"/>
              </a:solidFill>
            </a:endParaRPr>
          </a:p>
          <a:p>
            <a:r>
              <a:rPr lang="en-US" b="0" dirty="0" smtClean="0">
                <a:solidFill>
                  <a:srgbClr val="6B8919"/>
                </a:solidFill>
              </a:rPr>
              <a:t>Joel Maloff</a:t>
            </a:r>
          </a:p>
          <a:p>
            <a:r>
              <a:rPr lang="en-US" dirty="0" smtClean="0">
                <a:solidFill>
                  <a:srgbClr val="6B8919"/>
                </a:solidFill>
              </a:rPr>
              <a:t>Vice President – Channel Development</a:t>
            </a:r>
          </a:p>
          <a:p>
            <a:r>
              <a:rPr lang="en-US" b="0" dirty="0" smtClean="0">
                <a:solidFill>
                  <a:srgbClr val="6B8919"/>
                </a:solidFill>
              </a:rPr>
              <a:t>jmaloff@phone.com</a:t>
            </a:r>
            <a:endParaRPr lang="en-US" b="0" dirty="0">
              <a:solidFill>
                <a:srgbClr val="6B8919"/>
              </a:solidFill>
            </a:endParaRPr>
          </a:p>
        </p:txBody>
      </p:sp>
      <p:pic>
        <p:nvPicPr>
          <p:cNvPr id="1027" name="Picture 3" descr="C:\Users\Joel\AppData\Local\Microsoft\Windows\Temporary Internet Files\Content.IE5\I1EAJ0VP\MP900442479[1]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228600"/>
            <a:ext cx="2286000" cy="2743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Business Considerations</a:t>
            </a:r>
          </a:p>
          <a:p>
            <a:r>
              <a:rPr lang="en-US" dirty="0" smtClean="0"/>
              <a:t>On-premises Considerations</a:t>
            </a:r>
          </a:p>
          <a:p>
            <a:r>
              <a:rPr lang="en-US" dirty="0" smtClean="0"/>
              <a:t>Assuring Proper Expectations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www.phone.com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A68FF-1FE6-44F2-9A4E-DB0A9B4771D7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94885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Business Considerations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419600" cy="452596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All trunks or just some trunks?</a:t>
            </a:r>
          </a:p>
          <a:p>
            <a:r>
              <a:rPr lang="en-US" dirty="0" smtClean="0"/>
              <a:t>How many concurrent calls are required</a:t>
            </a:r>
          </a:p>
          <a:p>
            <a:pPr lvl="1"/>
            <a:r>
              <a:rPr lang="en-US" dirty="0" smtClean="0"/>
              <a:t>Remember – There ARE no trunks!</a:t>
            </a:r>
          </a:p>
          <a:p>
            <a:r>
              <a:rPr lang="en-US" dirty="0" smtClean="0"/>
              <a:t>How will fax, credit cards, and alarms systems be handled?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www.phone.com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A68FF-1FE6-44F2-9A4E-DB0A9B4771D7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9645" y="2819401"/>
            <a:ext cx="3411340" cy="16914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555244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On-Premises Considerations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much bandwidth is required to support the number of concurrent calls?</a:t>
            </a:r>
          </a:p>
          <a:p>
            <a:r>
              <a:rPr lang="en-US" dirty="0" smtClean="0"/>
              <a:t>Do you need to add more bandwidth?</a:t>
            </a:r>
          </a:p>
          <a:p>
            <a:r>
              <a:rPr lang="en-US" dirty="0" smtClean="0"/>
              <a:t>Redundancy and Failover</a:t>
            </a:r>
          </a:p>
          <a:p>
            <a:r>
              <a:rPr lang="en-US" dirty="0" smtClean="0"/>
              <a:t>Quality and Reliability</a:t>
            </a:r>
          </a:p>
          <a:p>
            <a:r>
              <a:rPr lang="en-US" dirty="0" smtClean="0"/>
              <a:t>Internet Access and SIP </a:t>
            </a:r>
            <a:r>
              <a:rPr lang="en-US" dirty="0" err="1" smtClean="0"/>
              <a:t>Trunking</a:t>
            </a:r>
            <a:r>
              <a:rPr lang="en-US" dirty="0" smtClean="0"/>
              <a:t> from one provider?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www.phone.com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A68FF-1FE6-44F2-9A4E-DB0A9B4771D7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78660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Assuring Proper Expectations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Pricing Models</a:t>
            </a:r>
          </a:p>
          <a:p>
            <a:r>
              <a:rPr lang="en-US" dirty="0" smtClean="0"/>
              <a:t>Service Level Assurances and Quality </a:t>
            </a:r>
            <a:r>
              <a:rPr lang="en-US" dirty="0" err="1" smtClean="0"/>
              <a:t>Gurantees</a:t>
            </a:r>
            <a:endParaRPr lang="en-US" dirty="0" smtClean="0"/>
          </a:p>
          <a:p>
            <a:r>
              <a:rPr lang="en-US" dirty="0" smtClean="0"/>
              <a:t>Service provider equipment and point of demarcation</a:t>
            </a:r>
          </a:p>
          <a:p>
            <a:r>
              <a:rPr lang="en-US" dirty="0" smtClean="0"/>
              <a:t>Navigating Firewalls and Application Layer Gateways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www.phone.com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A68FF-1FE6-44F2-9A4E-DB0A9B4771D7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42741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295275" y="85725"/>
            <a:ext cx="6486525" cy="1143000"/>
          </a:xfrm>
        </p:spPr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BAC1796-8378-4D01-92B9-51E917067FE3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pic>
        <p:nvPicPr>
          <p:cNvPr id="1028" name="Picture 4" descr="C:\Documents and Settings\Jmaloff\Local Settings\Temporary Internet Files\Content.IE5\730Q8KR8\MC900383308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71600" y="1600200"/>
            <a:ext cx="6335422" cy="404423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www.phone.com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2241</TotalTime>
  <Words>132</Words>
  <Application>Microsoft Office PowerPoint</Application>
  <PresentationFormat>On-screen Show (4:3)</PresentationFormat>
  <Paragraphs>38</Paragraphs>
  <Slides>6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Technical Considerations for  SIP Trunking </vt:lpstr>
      <vt:lpstr>Overview</vt:lpstr>
      <vt:lpstr>Business Considerations</vt:lpstr>
      <vt:lpstr>On-Premises Considerations</vt:lpstr>
      <vt:lpstr>Assuring Proper Expectations</vt:lpstr>
      <vt:lpstr>Questions?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Joel Maloff</dc:creator>
  <cp:lastModifiedBy>Joel Maloff</cp:lastModifiedBy>
  <cp:revision>83</cp:revision>
  <dcterms:created xsi:type="dcterms:W3CDTF">2010-11-05T13:09:35Z</dcterms:created>
  <dcterms:modified xsi:type="dcterms:W3CDTF">2014-01-28T18:48:00Z</dcterms:modified>
</cp:coreProperties>
</file>